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94" r:id="rId6"/>
    <p:sldId id="295" r:id="rId7"/>
    <p:sldId id="262" r:id="rId8"/>
    <p:sldId id="263" r:id="rId9"/>
    <p:sldId id="265" r:id="rId10"/>
    <p:sldId id="266" r:id="rId11"/>
    <p:sldId id="267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75" r:id="rId20"/>
    <p:sldId id="276" r:id="rId21"/>
    <p:sldId id="304" r:id="rId22"/>
    <p:sldId id="277" r:id="rId23"/>
    <p:sldId id="279" r:id="rId24"/>
    <p:sldId id="280" r:id="rId25"/>
    <p:sldId id="281" r:id="rId26"/>
    <p:sldId id="282" r:id="rId27"/>
    <p:sldId id="283" r:id="rId28"/>
    <p:sldId id="307" r:id="rId29"/>
    <p:sldId id="291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Состав акционеров - владельцев более 5% уставного капитала ПАО "МРСК Юга" на </a:t>
            </a:r>
            <a:r>
              <a:rPr lang="ru-RU" dirty="0" smtClean="0"/>
              <a:t>30.06.2018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8828828828829"/>
          <c:y val="0.22536336324542974"/>
          <c:w val="0.8254504504504504"/>
          <c:h val="0.466744686839332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 акционеров на 13.03.2017 (последнюю дату закрытия реестра владельцев именных ценных бумаг)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Лист1!$B$2:$B$11</c:f>
              <c:strCache>
                <c:ptCount val="4"/>
                <c:pt idx="0">
                  <c:v>Публичное акционерное общество «Российские сети»</c:v>
                </c:pt>
                <c:pt idx="1">
                  <c:v>PROTSVETANIYE HOLDINGS LIMITED</c:v>
                </c:pt>
                <c:pt idx="2">
                  <c:v>Государственная доля</c:v>
                </c:pt>
                <c:pt idx="3">
                  <c:v>Остальные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4"/>
                <c:pt idx="0">
                  <c:v>65.12</c:v>
                </c:pt>
                <c:pt idx="1">
                  <c:v>7.71</c:v>
                </c:pt>
                <c:pt idx="2">
                  <c:v>0.1</c:v>
                </c:pt>
                <c:pt idx="3" formatCode="0.00">
                  <c:v>27.07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2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КВАРТАЛ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2018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ГОДА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2921" y="356660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68230" y="680002"/>
            <a:ext cx="8856662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Во 2 квартале 2018 года проведено 11 заседаний Совета директоров ПАО «МРСК Юга» на которых рассмотрено 61 вопрос. Наиболее важные вопросы были рассмотрены Советом директоров на следующих заседаниях: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06.04.2018 (Протокол № 269/2018 от 09.04.2018)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</a:t>
            </a:r>
            <a:r>
              <a:rPr lang="ru-RU" sz="1200" dirty="0" smtClean="0"/>
              <a:t>твержден </a:t>
            </a:r>
            <a:r>
              <a:rPr lang="ru-RU" sz="1200" dirty="0"/>
              <a:t>Кредитный план ПАО «МРСК Юга» на 2 квартал 2018 </a:t>
            </a:r>
            <a:r>
              <a:rPr lang="ru-RU" sz="1200" dirty="0" smtClean="0"/>
              <a:t>года.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04.05.2018 (Протокол № 272/2018 от 07.05.2018)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Советом директоров созвано </a:t>
            </a:r>
            <a:r>
              <a:rPr lang="ru-RU" sz="1200" dirty="0"/>
              <a:t>годовое Общее собрание акционеров Общества в форме собрания (совместного присутствия</a:t>
            </a:r>
            <a:r>
              <a:rPr lang="ru-RU" sz="1200" dirty="0" smtClean="0"/>
              <a:t>), определены дата, место и время </a:t>
            </a:r>
            <a:r>
              <a:rPr lang="ru-RU" sz="1200" dirty="0"/>
              <a:t>проведения годового Общего собрания акционеров </a:t>
            </a:r>
            <a:r>
              <a:rPr lang="ru-RU" sz="1200" dirty="0" smtClean="0"/>
              <a:t>Общества, утверждена дата </a:t>
            </a:r>
            <a:r>
              <a:rPr lang="ru-RU" sz="1200" dirty="0"/>
              <a:t>определения (фиксации) лиц, имеющих право на участие в годовом Общем собрании акционеров </a:t>
            </a:r>
            <a:r>
              <a:rPr lang="ru-RU" sz="1200" dirty="0" smtClean="0"/>
              <a:t>Общества, утверждена повестка </a:t>
            </a:r>
            <a:r>
              <a:rPr lang="ru-RU" sz="1200" dirty="0"/>
              <a:t>дня годового Общего собрания акционеров </a:t>
            </a:r>
            <a:r>
              <a:rPr lang="ru-RU" sz="1200" dirty="0" smtClean="0"/>
              <a:t>Общества</a:t>
            </a:r>
            <a:r>
              <a:rPr lang="ru-RU" sz="1200" dirty="0" smtClean="0"/>
              <a:t>, годовому общему собранию акционеров рекомендовано утвердить распределение прибыли по итогам </a:t>
            </a:r>
            <a:r>
              <a:rPr lang="ru-RU" sz="1200" smtClean="0"/>
              <a:t>2017 года, выплатить </a:t>
            </a:r>
            <a:r>
              <a:rPr lang="ru-RU" sz="1200" dirty="0" smtClean="0"/>
              <a:t>дивиденды </a:t>
            </a:r>
            <a:r>
              <a:rPr lang="ru-RU" sz="1200" dirty="0"/>
              <a:t>по обыкновенным акциям по итогам 2017 года в сумме 377 259 тыс. рублей в денежной </a:t>
            </a:r>
            <a:r>
              <a:rPr lang="ru-RU" sz="1200" dirty="0" smtClean="0"/>
              <a:t>форме,</a:t>
            </a:r>
            <a:r>
              <a:rPr lang="ru-RU" sz="1200" dirty="0" smtClean="0"/>
              <a:t> </a:t>
            </a:r>
            <a:r>
              <a:rPr lang="ru-RU" sz="1200" dirty="0" smtClean="0"/>
              <a:t>а также иные решения по вопросам, связанным с организацией и проведением годового общего собрания акционеров Общества.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22.05.2018 (Протокол № 273/2018 от 25.05.2018)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п</a:t>
            </a:r>
            <a:r>
              <a:rPr lang="ru-RU" sz="1200" dirty="0" smtClean="0"/>
              <a:t>ринят </a:t>
            </a:r>
            <a:r>
              <a:rPr lang="ru-RU" sz="1200" dirty="0"/>
              <a:t>к сведению отчёт об исполнении бизнес-плана ПАО «МРСК Юга» за 2017 </a:t>
            </a:r>
            <a:r>
              <a:rPr lang="ru-RU" sz="1200" dirty="0" smtClean="0"/>
              <a:t>год, а также </a:t>
            </a:r>
            <a:r>
              <a:rPr lang="ru-RU" sz="1200" dirty="0"/>
              <a:t>отчет об итогах выполнения инвестиционной программы Общества за 2017 </a:t>
            </a:r>
            <a:r>
              <a:rPr lang="ru-RU" sz="1200" dirty="0" smtClean="0"/>
              <a:t>год.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24.05.2018 (Протокол № 274/2018 от 28.05.2018)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</a:t>
            </a:r>
            <a:r>
              <a:rPr lang="ru-RU" sz="1200" dirty="0" smtClean="0"/>
              <a:t>твержден </a:t>
            </a:r>
            <a:r>
              <a:rPr lang="ru-RU" sz="1200" dirty="0"/>
              <a:t>сводный на принципах РСБУ и консолидированный на принципах МСФО бизнес-планы Группы компаний ПАО «МРСК Юга» на 2018 год и принять к сведению прогнозные показатели на 2019-2022 </a:t>
            </a:r>
            <a:r>
              <a:rPr lang="ru-RU" sz="1200" dirty="0" smtClean="0"/>
              <a:t>годы, приняты </a:t>
            </a:r>
            <a:r>
              <a:rPr lang="ru-RU" sz="1200" dirty="0"/>
              <a:t>к сведению отчет Единоличного исполнительного органа и Правления Общества об организации и функционировании системы внутреннего контроля и отчет Единоличного исполнительного органа и Правления Общества об организации, функционировании и эффективности системы управления рисками, включая информацию о реализации мероприятий по совершенствованию указанных систем за 2017 </a:t>
            </a:r>
            <a:r>
              <a:rPr lang="ru-RU" sz="1200" dirty="0" smtClean="0"/>
              <a:t>год, также принят к сведению </a:t>
            </a:r>
            <a:r>
              <a:rPr lang="ru-RU" sz="1200" dirty="0"/>
              <a:t>отчет Генерального директора Общества «Об управлении ключевыми операционными рисками Общества за 2017 год</a:t>
            </a:r>
            <a:r>
              <a:rPr lang="ru-RU" sz="1200" dirty="0" smtClean="0"/>
              <a:t>».</a:t>
            </a:r>
          </a:p>
          <a:p>
            <a:pPr algn="just">
              <a:buFontTx/>
              <a:buNone/>
              <a:defRPr/>
            </a:pPr>
            <a:endParaRPr lang="ru-RU" altLang="ru-RU" sz="1200" b="1" dirty="0">
              <a:solidFill>
                <a:srgbClr val="002060"/>
              </a:solidFill>
            </a:endParaRP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572001" y="6433703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79387" y="772333"/>
            <a:ext cx="8785225" cy="5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28.05.2018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275/2018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31.05.2018)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altLang="ru-RU" sz="1100" dirty="0"/>
              <a:t>Советом </a:t>
            </a:r>
            <a:r>
              <a:rPr lang="ru-RU" altLang="ru-RU" sz="1100" dirty="0" smtClean="0"/>
              <a:t>директоров п</a:t>
            </a:r>
            <a:r>
              <a:rPr lang="ru-RU" sz="1100" dirty="0" smtClean="0"/>
              <a:t>ринят </a:t>
            </a:r>
            <a:r>
              <a:rPr lang="ru-RU" sz="1100" dirty="0"/>
              <a:t>к сведению отчёт об исполнении Плана-графика мероприятий по достижению Обществом уровня </a:t>
            </a:r>
            <a:r>
              <a:rPr lang="ru-RU" sz="1100" dirty="0" err="1"/>
              <a:t>бездефицитности</a:t>
            </a:r>
            <a:r>
              <a:rPr lang="ru-RU" sz="1100" dirty="0"/>
              <a:t> заключаемых договоров технологического присоединения по каждому мероприятию по итогам 2017 </a:t>
            </a:r>
            <a:r>
              <a:rPr lang="ru-RU" sz="1100" dirty="0" smtClean="0"/>
              <a:t>года, внесены </a:t>
            </a:r>
            <a:r>
              <a:rPr lang="ru-RU" sz="1100" dirty="0"/>
              <a:t>изменения в План-график мероприятий по внедрению системы управления производственными активами ПАО «МРСК Юга», утвержденный Советом директоров Общества 24.07.2017 (протокол от 24.07.2017 №240/2017</a:t>
            </a:r>
            <a:r>
              <a:rPr lang="ru-RU" sz="1100" dirty="0" smtClean="0"/>
              <a:t>).</a:t>
            </a:r>
            <a:endParaRPr lang="ru-RU" altLang="ru-RU" sz="11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05.06.2018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276/2018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08.06.2018)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altLang="ru-RU" sz="1100" dirty="0"/>
              <a:t>Советом </a:t>
            </a:r>
            <a:r>
              <a:rPr lang="ru-RU" altLang="ru-RU" sz="1100" dirty="0" smtClean="0"/>
              <a:t>директоров у</a:t>
            </a:r>
            <a:r>
              <a:rPr lang="ru-RU" sz="1100" dirty="0" smtClean="0"/>
              <a:t>тверждены </a:t>
            </a:r>
            <a:r>
              <a:rPr lang="ru-RU" sz="1100" dirty="0"/>
              <a:t>Положение об инсайдерской информации ПАО «МРСК Юга» в новой </a:t>
            </a:r>
            <a:r>
              <a:rPr lang="ru-RU" sz="1100" dirty="0" smtClean="0"/>
              <a:t>редакции, </a:t>
            </a:r>
            <a:r>
              <a:rPr lang="ru-RU" sz="1100" dirty="0"/>
              <a:t>Отчет о работе Корпоративного секретаря ПАО «МРСК Юга</a:t>
            </a:r>
            <a:r>
              <a:rPr lang="ru-RU" sz="1100" dirty="0" smtClean="0"/>
              <a:t>», принят </a:t>
            </a:r>
            <a:r>
              <a:rPr lang="ru-RU" sz="1100" dirty="0"/>
              <a:t>к сведению отчет внутреннего аудита Общества об оценке эффективности системы внутреннего контроля, системы управления рисками, корпоративного управления Общества за 2017 </a:t>
            </a:r>
            <a:r>
              <a:rPr lang="ru-RU" sz="1100" dirty="0" smtClean="0"/>
              <a:t>год, принят </a:t>
            </a:r>
            <a:r>
              <a:rPr lang="ru-RU" sz="1100" dirty="0"/>
              <a:t>к сведению отчёт об исполнении сводного на принципах РСБУ и консолидированного на принципах МСФО бизнес-плана Группы компаний МРСК Юга за 2017 </a:t>
            </a:r>
            <a:r>
              <a:rPr lang="ru-RU" sz="1100" dirty="0" smtClean="0"/>
              <a:t>год, утвержден </a:t>
            </a:r>
            <a:r>
              <a:rPr lang="ru-RU" sz="1100" dirty="0"/>
              <a:t>отчет о выполнении ключевых показателей эффективности (КПЭ) Генерального директора ПАО «МРСК Юга» за 4 квартал 2017 </a:t>
            </a:r>
            <a:r>
              <a:rPr lang="ru-RU" sz="1100" dirty="0" smtClean="0"/>
              <a:t>года.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08.06.2018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277/2018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13.06.2018)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принят </a:t>
            </a:r>
            <a:r>
              <a:rPr lang="ru-RU" sz="1100" dirty="0"/>
              <a:t>к сведению отчет Генерального директора ПАО «МРСК Юга» о кредитной политике Общества в 1 квартале 2018 </a:t>
            </a:r>
            <a:r>
              <a:rPr lang="ru-RU" sz="1100" dirty="0" smtClean="0"/>
              <a:t>года, принят </a:t>
            </a:r>
            <a:r>
              <a:rPr lang="ru-RU" sz="1100" dirty="0"/>
              <a:t>к сведению Отчет Комитета по аудиту Совета директоров ПАО «МРСК Юга» о проделанной работе в 2017-2018 корпоративном </a:t>
            </a:r>
            <a:r>
              <a:rPr lang="ru-RU" sz="1100" dirty="0" smtClean="0"/>
              <a:t>году, принят </a:t>
            </a:r>
            <a:r>
              <a:rPr lang="ru-RU" sz="1100" dirty="0"/>
              <a:t>к сведению отчет Единоличного исполнительного органа ПАО «МРСК Юга» о выполнении в 4 квартале 2017 года решений, принятых на заседаниях Совета директоров </a:t>
            </a:r>
            <a:r>
              <a:rPr lang="ru-RU" sz="1100" dirty="0" smtClean="0"/>
              <a:t>Общества, утвержден </a:t>
            </a:r>
            <a:r>
              <a:rPr lang="ru-RU" sz="1100" dirty="0"/>
              <a:t>План-график мероприятий ПАО «МРСК Юга» по снижению просроченной дебиторской задолженности за услуги по передаче электрической энергии и урегулированию разногласий, сложившихся на </a:t>
            </a:r>
            <a:r>
              <a:rPr lang="ru-RU" sz="1100" dirty="0" smtClean="0"/>
              <a:t>01.04.2018, принят </a:t>
            </a:r>
            <a:r>
              <a:rPr lang="ru-RU" sz="1100" dirty="0"/>
              <a:t>к сведению отчет единоличного исполнительного органа о ходе реализации инвестиционных проектов ПАО «МРСК Юга», включенных в перечень приоритетных объектов, за 1 квартал 2018 </a:t>
            </a:r>
            <a:r>
              <a:rPr lang="ru-RU" sz="1100" dirty="0" smtClean="0"/>
              <a:t>года. 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ru-RU" altLang="ru-RU" sz="1100" b="1" dirty="0">
              <a:solidFill>
                <a:srgbClr val="002060"/>
              </a:solidFill>
            </a:endParaRPr>
          </a:p>
          <a:p>
            <a:pPr marL="180975" indent="-180975" algn="just">
              <a:spcBef>
                <a:spcPct val="0"/>
              </a:spcBef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29.06.2018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279/2018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02.07.2018</a:t>
            </a:r>
            <a:r>
              <a:rPr lang="ru-RU" altLang="ru-RU" sz="1100" b="1" dirty="0">
                <a:solidFill>
                  <a:srgbClr val="002060"/>
                </a:solidFill>
              </a:rPr>
              <a:t>)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утверждены утвержден </a:t>
            </a:r>
            <a:r>
              <a:rPr lang="ru-RU" sz="1100" dirty="0"/>
              <a:t>Кредитный план ПАО «МРСК Юга» на 3 квартал 2018 </a:t>
            </a:r>
            <a:r>
              <a:rPr lang="ru-RU" sz="1100" dirty="0" smtClean="0"/>
              <a:t>года, утвержден </a:t>
            </a:r>
            <a:r>
              <a:rPr lang="ru-RU" sz="1100" dirty="0"/>
              <a:t>отчет о выполнении Программы инновационного развития ПАО «МРСК Юга» на период 2016-2020 гг. с перспективой до 2025 г. за 2017 г</a:t>
            </a:r>
            <a:r>
              <a:rPr lang="ru-RU" sz="1100" dirty="0" smtClean="0"/>
              <a:t>., определен </a:t>
            </a:r>
            <a:r>
              <a:rPr lang="ru-RU" sz="1100" dirty="0"/>
              <a:t>размер оплаты услуг аудитора ПАО «МРСК Юга» </a:t>
            </a:r>
            <a:r>
              <a:rPr lang="ru-RU" sz="1100" dirty="0" smtClean="0"/>
              <a:t>по </a:t>
            </a:r>
            <a:r>
              <a:rPr lang="ru-RU" sz="1100" dirty="0"/>
              <a:t>договору об оказании аудиторских услуг по аудиту бухгалтерской отчетности, подготовленной в соответствии с РСБУ, и аудиту консолидированной финансовой отчетности, подготовленной в соответствии с МСФО, за год, оканчивающийся 31.12.2018 года (проверяемый период с 01 января 2018 года по 31 декабря 2018 года</a:t>
            </a:r>
            <a:r>
              <a:rPr lang="ru-RU" sz="1100" dirty="0" smtClean="0"/>
              <a:t>).</a:t>
            </a:r>
            <a:endParaRPr lang="ru-RU" alt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8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подготовленная в соответствии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lang="ru-RU" sz="1600" b="1" kern="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»: 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http:/www.mrsk-yuga.ru</a:t>
            </a:r>
            <a:endParaRPr lang="ru-RU" sz="1600" b="1" kern="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20823"/>
              </p:ext>
            </p:extLst>
          </p:nvPr>
        </p:nvGraphicFramePr>
        <p:xfrm>
          <a:off x="102548" y="2359875"/>
          <a:ext cx="8938904" cy="3518378"/>
        </p:xfrm>
        <a:graphic>
          <a:graphicData uri="http://schemas.openxmlformats.org/drawingml/2006/table">
            <a:tbl>
              <a:tblPr/>
              <a:tblGrid>
                <a:gridCol w="488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6 месяцев 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месяцев 2018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16 593 186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17 786 255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13 969 024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14 697 527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2 624 162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3 088 728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1 265 835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964 022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119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89810"/>
              </p:ext>
            </p:extLst>
          </p:nvPr>
        </p:nvGraphicFramePr>
        <p:xfrm>
          <a:off x="107506" y="745651"/>
          <a:ext cx="8938903" cy="519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146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3 994 486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4 561 079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3 321 918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3 811 833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потребителям электроэнергии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149 169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154 454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4303"/>
                  </a:ext>
                </a:extLst>
              </a:tr>
              <a:tr h="4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138 466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150 395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ырьё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384 933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444 398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4 866 767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4 769 944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2 458 445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2 599 853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748 761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792 106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1 270 543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1 354 840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628 420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619 705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187 373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184 785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182 612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233 070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13 969 025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14 697 527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868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расходов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5" name="Объект 1"/>
          <p:cNvGraphicFramePr>
            <a:graphicFrameLocks/>
          </p:cNvGraphicFramePr>
          <p:nvPr>
            <p:extLst/>
          </p:nvPr>
        </p:nvGraphicFramePr>
        <p:xfrm>
          <a:off x="246063" y="1420813"/>
          <a:ext cx="46688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0813"/>
                        <a:ext cx="46688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005802"/>
              </p:ext>
            </p:extLst>
          </p:nvPr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3558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83859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выручки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5" name="Объект 1"/>
          <p:cNvGraphicFramePr>
            <a:graphicFrameLocks/>
          </p:cNvGraphicFramePr>
          <p:nvPr>
            <p:extLst/>
          </p:nvPr>
        </p:nvGraphicFramePr>
        <p:xfrm>
          <a:off x="180975" y="1485900"/>
          <a:ext cx="46609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5900"/>
                        <a:ext cx="46609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100074"/>
              </p:ext>
            </p:extLst>
          </p:nvPr>
        </p:nvGraphicFramePr>
        <p:xfrm>
          <a:off x="4270375" y="3160713"/>
          <a:ext cx="467677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60713"/>
                        <a:ext cx="467677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5577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13590"/>
              </p:ext>
            </p:extLst>
          </p:nvPr>
        </p:nvGraphicFramePr>
        <p:xfrm>
          <a:off x="162295" y="730403"/>
          <a:ext cx="8938900" cy="536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2017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16 593 186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2 346 774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4 971 276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693 685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8 571 006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15 686 311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2 296 669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4 949 142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303 450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8 137 049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219 430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303 929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255 404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383 517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381 260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13 969 025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2 058 670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4 212 972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828 412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6 858 182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3 994 486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821 215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1 001 974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323 952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1 844 199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149 169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146 724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28209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3 321 918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733 824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845 997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133 875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1 608 222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138 466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384 933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165 241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4 866 767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453 861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1 701 488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75 335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2 636 077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4 768 589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440 408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1 673 120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2 580 857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3 523 570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296 569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1 348 597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1 804 201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1 245 019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143 839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324 523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776 656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2 458 445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368 521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219 398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1 058 435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748 761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112 549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246 417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1 270 543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214 798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259 351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95 909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699 795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628 420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193 140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295 130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978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58914"/>
              </p:ext>
            </p:extLst>
          </p:nvPr>
        </p:nvGraphicFramePr>
        <p:xfrm>
          <a:off x="107506" y="819093"/>
          <a:ext cx="8938903" cy="534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2018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17 786 255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2 560 317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5 235 941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886 318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9 095 560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17 125 955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2 522 681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5 207 629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445 307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8 950 339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146 972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26 201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11 497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108 321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81 484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16 815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9 896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431 844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430 162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14 697 527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1 971 101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4 214 269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947 360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7 555 011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4 561 079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823 640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1 129 117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401 677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2 204 240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154 454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152 216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3 811 833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721 184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955 405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197 065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1 938 178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150 395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18 656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46 231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79 293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444 398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83 800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127 480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46 330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186 770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4 769 944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313 530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1 507 455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99 593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2 849 362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76 965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44 109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4 653 099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296 795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1 473 588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96 024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2 786 692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3 171 499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144 675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1 080 012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96 024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1 850 788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1 481 601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152 121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393 576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935 905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39 880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2 599 853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389 709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871 086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223 876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1 113 683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792 106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119 557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265 063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67 903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339 143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1 354 840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226 129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267 228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754 959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619 705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98 536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174 321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48 464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293 624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4 725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877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Показатели эффективности ПАО «МРСК Юга»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56434"/>
              </p:ext>
            </p:extLst>
          </p:nvPr>
        </p:nvGraphicFramePr>
        <p:xfrm>
          <a:off x="107505" y="1903413"/>
          <a:ext cx="8938904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месяцев 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- 3,14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0,33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0,09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768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91138" y="96620"/>
            <a:ext cx="3852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НА НОВУЮ СИСТЕМУ</a:t>
            </a:r>
          </a:p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94366" y="976719"/>
            <a:ext cx="76327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«Астраханьэнерго»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Постановлением Службы по тарифам Астраханской области от 28.12.2017 №216 установлены единые (котловые) тарифы на передачу электроэнергии на 2018 год, долгосрочные параметры регулирования  и  НВВ «Астраханьэнерго» на  второй долгосрочный период регулирования.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14609" y="2219890"/>
            <a:ext cx="762635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«Калмэнерго»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</a:t>
            </a:r>
            <a:r>
              <a:rPr lang="ru-RU" altLang="ru-RU" sz="1200" dirty="0">
                <a:solidFill>
                  <a:srgbClr val="002060"/>
                </a:solidFill>
              </a:rPr>
              <a:t>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Приказом Региональной службы по тарифам Республики Калмыкия от 26.12.2017 №100-п/э установлены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единые (котловые) тарифы на передачу электроэнергии на 2018 год.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Долгосрочные параметры регулирования  и НВВ «Калмэнерго» на  второй долгосрочный период регулирования утверждены приказом РСТ Республики Калмыкия от 26.12.2017 №98-п/э.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4942" y="3588525"/>
            <a:ext cx="762635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«Ростовэнерго»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 </a:t>
            </a:r>
            <a:r>
              <a:rPr lang="ru-RU" altLang="ru-RU" sz="1200" dirty="0">
                <a:solidFill>
                  <a:srgbClr val="002060"/>
                </a:solidFill>
              </a:rPr>
              <a:t>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Постановлением Региональной службы по тарифам Ростовской области от 28.12.2017 №86/8  установлены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единые (котловые) тарифы на передачу электроэнергии на 2018 год, долгосрочные параметры регулирования  и  НВВ «Ростовэнерго» на  второй долгосрочный период регулирования.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4942" y="4803905"/>
            <a:ext cx="7629917" cy="101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«Волгоградэнерго»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  <a:cs typeface="Arial" pitchFamily="34" charset="0"/>
              </a:rPr>
              <a:t>регулируется 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методом долгосрочной индексации. </a:t>
            </a:r>
            <a:b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Второй долгосрочный период регулирования   -  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2014 – 2018 гг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Приказом Комитета тарифного регулирования Волгоградской области от 26.12.2017 №53/23 установлены единые котловые тарифы на передачу электроэнергии на 2018 год, необходимая валовая выручка филиала на 2018 год установлена приказом КТР Волгоградской области от 26.12.2017 №53/4.</a:t>
            </a:r>
          </a:p>
        </p:txBody>
      </p:sp>
    </p:spTree>
    <p:extLst>
      <p:ext uri="{BB962C8B-B14F-4D97-AF65-F5344CB8AC3E}">
        <p14:creationId xmlns:p14="http://schemas.microsoft.com/office/powerpoint/2010/main" val="17919941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9051"/>
              </p:ext>
            </p:extLst>
          </p:nvPr>
        </p:nvGraphicFramePr>
        <p:xfrm>
          <a:off x="705614" y="1124744"/>
          <a:ext cx="8229600" cy="45180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            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     7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11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RAB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-РЕГУЛИРОВАНИЕ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18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                                                                                              19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                                                      20                                        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22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23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946189"/>
            <a:ext cx="8785224" cy="1436686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51520" y="2269597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в соответствии с протоколом заседания </a:t>
            </a:r>
            <a:r>
              <a:rPr lang="ru-RU" altLang="ru-RU" sz="900" i="1" dirty="0" smtClean="0">
                <a:latin typeface="+mn-lt"/>
                <a:cs typeface="Arial" charset="0"/>
              </a:rPr>
              <a:t>коллегии </a:t>
            </a:r>
            <a:r>
              <a:rPr lang="ru-RU" altLang="ru-RU" sz="900" i="1" dirty="0">
                <a:latin typeface="+mn-lt"/>
                <a:cs typeface="Arial" charset="0"/>
              </a:rPr>
              <a:t>СТ Астраханской области от 28.12.2017, при установлении тарифов на передачу э/э на новый ДПР 2018-2022гг учтена ИПР, утвержденная приказом Минэнерго  России от 22.12.2016 №1387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pic>
        <p:nvPicPr>
          <p:cNvPr id="21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2710656"/>
            <a:ext cx="8785224" cy="1436689"/>
          </a:xfrm>
          <a:prstGeom prst="rect">
            <a:avLst/>
          </a:prstGeom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1520" y="4102628"/>
            <a:ext cx="7777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</a:t>
            </a:r>
            <a:r>
              <a:rPr lang="ru-RU" altLang="ru-RU" sz="900" i="1" dirty="0">
                <a:latin typeface="+mn-lt"/>
                <a:cs typeface="Arial" charset="0"/>
              </a:rPr>
              <a:t>, </a:t>
            </a:r>
            <a:r>
              <a:rPr lang="ru-RU" altLang="ru-RU" sz="900" i="1" dirty="0" smtClean="0">
                <a:latin typeface="+mn-lt"/>
                <a:cs typeface="Arial" charset="0"/>
              </a:rPr>
              <a:t>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№25</a:t>
            </a:r>
            <a:r>
              <a:rPr lang="en-US" altLang="ru-RU" sz="900" i="1" dirty="0" smtClean="0">
                <a:latin typeface="+mn-lt"/>
                <a:cs typeface="Arial" charset="0"/>
              </a:rPr>
              <a:t>@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pic>
        <p:nvPicPr>
          <p:cNvPr id="23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18" y="4378127"/>
            <a:ext cx="8785224" cy="1463708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69001" y="5812128"/>
            <a:ext cx="86956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ИПР,  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</a:t>
            </a:r>
            <a:r>
              <a:rPr lang="ru-RU" altLang="ru-RU" sz="900" i="1" dirty="0">
                <a:latin typeface="+mn-lt"/>
                <a:cs typeface="Arial" charset="0"/>
              </a:rPr>
              <a:t>№25</a:t>
            </a:r>
            <a:r>
              <a:rPr lang="en-US" altLang="ru-RU" sz="900" i="1" dirty="0">
                <a:latin typeface="+mn-lt"/>
                <a:cs typeface="Arial" charset="0"/>
              </a:rPr>
              <a:t>@</a:t>
            </a:r>
            <a:endParaRPr lang="ru-RU" altLang="ru-RU" sz="900" i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614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9275" y="4799013"/>
            <a:ext cx="79756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2019 года филиал ПАО "МРСК Юга" - "Волгоградэнерго"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переходит в новый (третий)  долгосрочный период регулирования 2019-2023гг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методом долгосрочной индексации необходимой валовой выручки. </a:t>
            </a: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1324768"/>
            <a:ext cx="7975599" cy="1738314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76513" y="3187465"/>
            <a:ext cx="75104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>
                <a:latin typeface="Arial" panose="020B0604020202020204" pitchFamily="34" charset="0"/>
              </a:rPr>
              <a:t>*)  показатели по инвестициям приведены в соответствии: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>
                <a:latin typeface="Arial" panose="020B0604020202020204" pitchFamily="34" charset="0"/>
              </a:rPr>
              <a:t>                   2016г. - приказом Минэнерго России от 30.11.2015 №898;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>
                <a:latin typeface="Arial" panose="020B0604020202020204" pitchFamily="34" charset="0"/>
              </a:rPr>
              <a:t>                   2017г. - приказом Минэнерго России от 22.12.2016 №1387;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>
                <a:latin typeface="Arial" panose="020B0604020202020204" pitchFamily="34" charset="0"/>
              </a:rPr>
              <a:t>                   2018г. - приказом Минэнерго России от 18.12.2017 №25@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>
                <a:latin typeface="Arial" panose="020B0604020202020204" pitchFamily="34" charset="0"/>
              </a:rPr>
              <a:t>**) корректировка НВВ 2018 года утверждена приказом КТР Волгоградской области от 26.12.2017 №53/4</a:t>
            </a:r>
          </a:p>
        </p:txBody>
      </p:sp>
    </p:spTree>
    <p:extLst>
      <p:ext uri="{BB962C8B-B14F-4D97-AF65-F5344CB8AC3E}">
        <p14:creationId xmlns:p14="http://schemas.microsoft.com/office/powerpoint/2010/main" val="33999755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463" y="404813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ИТОГИ ТАРИФНОГО РЕГУЛИРОВАНИЯ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875" y="1268413"/>
            <a:ext cx="26130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Валовая выручка,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млн.руб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01" y="3226455"/>
            <a:ext cx="8136904" cy="34656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утв. тарифа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300" i="1" dirty="0">
                <a:solidFill>
                  <a:srgbClr val="002060"/>
                </a:solidFill>
              </a:rPr>
              <a:t>к 2008)  </a:t>
            </a:r>
            <a:r>
              <a:rPr lang="ru-RU" altLang="ru-RU" sz="1300" dirty="0">
                <a:solidFill>
                  <a:srgbClr val="002060"/>
                </a:solidFill>
              </a:rPr>
              <a:t>- 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</a:rPr>
              <a:t>12,66</a:t>
            </a:r>
            <a:r>
              <a:rPr lang="ru-RU" altLang="ru-RU" sz="1300" b="1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</a:rPr>
              <a:t>%</a:t>
            </a:r>
            <a:endParaRPr lang="ru-RU" altLang="ru-RU" sz="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8" y="3748088"/>
            <a:ext cx="35480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Котловой полезный отпуск,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млн.кВт.ч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925" y="5455956"/>
            <a:ext cx="8565075" cy="2892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25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250" dirty="0">
                <a:solidFill>
                  <a:srgbClr val="002060"/>
                </a:solidFill>
              </a:rPr>
              <a:t>CAGR </a:t>
            </a:r>
            <a:r>
              <a:rPr lang="ru-RU" altLang="ru-RU" sz="1250" i="1" dirty="0">
                <a:solidFill>
                  <a:srgbClr val="002060"/>
                </a:solidFill>
              </a:rPr>
              <a:t>(отношение роста утв. полезного отпуска  </a:t>
            </a:r>
            <a:r>
              <a:rPr lang="ru-RU" altLang="ru-RU" sz="125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250" i="1" dirty="0">
                <a:solidFill>
                  <a:srgbClr val="002060"/>
                </a:solidFill>
              </a:rPr>
              <a:t>к 2008) </a:t>
            </a:r>
            <a:r>
              <a:rPr lang="ru-RU" altLang="ru-RU" sz="125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altLang="ru-RU" sz="1250" b="1" dirty="0">
                <a:solidFill>
                  <a:schemeClr val="tx2">
                    <a:lumMod val="75000"/>
                  </a:schemeClr>
                </a:solidFill>
              </a:rPr>
              <a:t>2,91 </a:t>
            </a:r>
            <a:r>
              <a:rPr lang="ru-RU" altLang="ru-RU" sz="1250" b="1" dirty="0">
                <a:solidFill>
                  <a:srgbClr val="002060"/>
                </a:solidFill>
              </a:rPr>
              <a:t>%</a:t>
            </a:r>
          </a:p>
        </p:txBody>
      </p:sp>
      <p:pic>
        <p:nvPicPr>
          <p:cNvPr id="1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09" y="1627393"/>
            <a:ext cx="8229599" cy="1547813"/>
          </a:xfrm>
          <a:prstGeom prst="rect">
            <a:avLst/>
          </a:prstGeom>
        </p:spPr>
      </p:pic>
      <p:pic>
        <p:nvPicPr>
          <p:cNvPr id="19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06" y="4170197"/>
            <a:ext cx="8229599" cy="11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51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6900" y="188913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на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30.06.2018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14" y="1217652"/>
            <a:ext cx="8802686" cy="48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2290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8588" y="419100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857" y="827449"/>
            <a:ext cx="8856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электроэнергии) по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2018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31" y="2204864"/>
            <a:ext cx="4248150" cy="2502148"/>
          </a:xfrm>
          <a:prstGeom prst="rect">
            <a:avLst/>
          </a:prstGeom>
        </p:spPr>
      </p:pic>
      <p:pic>
        <p:nvPicPr>
          <p:cNvPr id="13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550" y="1396456"/>
            <a:ext cx="4608512" cy="46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3000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45356"/>
              </p:ext>
            </p:extLst>
          </p:nvPr>
        </p:nvGraphicFramePr>
        <p:xfrm>
          <a:off x="827584" y="2005015"/>
          <a:ext cx="7643707" cy="2767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67"/>
                <a:gridCol w="889590"/>
                <a:gridCol w="889590"/>
                <a:gridCol w="889590"/>
                <a:gridCol w="889590"/>
                <a:gridCol w="889590"/>
                <a:gridCol w="889590"/>
              </a:tblGrid>
              <a:tr h="341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филиала ПАО «МРСК Юга»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Инвестиции, млн. руб. без НДС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>
                          <a:effectLst/>
                        </a:rPr>
                        <a:t>2018-2022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«Астраханьэнерго»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341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304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304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886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3 074   </a:t>
                      </a:r>
                    </a:p>
                  </a:txBody>
                  <a:tcPr marL="9525" marR="9525" marT="9525" marB="0" anchor="ctr"/>
                </a:tc>
              </a:tr>
              <a:tr h="546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«Волгоградэнерго»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176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172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1 140   </a:t>
                      </a:r>
                    </a:p>
                  </a:txBody>
                  <a:tcPr marL="9525" marR="9525" marT="9525" marB="0" anchor="ctr"/>
                </a:tc>
              </a:tr>
              <a:tr h="478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«</a:t>
                      </a:r>
                      <a:r>
                        <a:rPr lang="ru-RU" sz="1050" b="1" u="none" strike="noStrike" dirty="0" err="1">
                          <a:effectLst/>
                        </a:rPr>
                        <a:t>Калмэнерго</a:t>
                      </a:r>
                      <a:r>
                        <a:rPr lang="ru-RU" sz="1050" b="1" u="none" strike="noStrike" dirty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213   </a:t>
                      </a:r>
                    </a:p>
                  </a:txBody>
                  <a:tcPr marL="9525" marR="9525" marT="9525" marB="0" anchor="ctr"/>
                </a:tc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«Ростовэнерго»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829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819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749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801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3 977   </a:t>
                      </a:r>
                    </a:p>
                  </a:txBody>
                  <a:tcPr marL="9525" marR="9525" marT="9525" marB="0" anchor="ctr"/>
                </a:tc>
              </a:tr>
              <a:tr h="37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Итого по ПАО «МРСК Юга»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1 626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1 387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1 874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2 248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8 404  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404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Фактический объем инвестиций за </a:t>
            </a:r>
            <a:r>
              <a:rPr lang="ru-RU" altLang="ru-RU" sz="1800" b="1" dirty="0" smtClean="0"/>
              <a:t>1 полугодие 2018 </a:t>
            </a:r>
            <a:r>
              <a:rPr lang="ru-RU" altLang="ru-RU" sz="1800" b="1" dirty="0"/>
              <a:t>г.: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05777"/>
              </p:ext>
            </p:extLst>
          </p:nvPr>
        </p:nvGraphicFramePr>
        <p:xfrm>
          <a:off x="251522" y="1762686"/>
          <a:ext cx="8496943" cy="3898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236"/>
                <a:gridCol w="541781"/>
                <a:gridCol w="559841"/>
                <a:gridCol w="559841"/>
                <a:gridCol w="505663"/>
                <a:gridCol w="523723"/>
                <a:gridCol w="528236"/>
                <a:gridCol w="577901"/>
                <a:gridCol w="582415"/>
                <a:gridCol w="614019"/>
                <a:gridCol w="609505"/>
                <a:gridCol w="523723"/>
                <a:gridCol w="474059"/>
              </a:tblGrid>
              <a:tr h="3428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филиала ПАО «МРСК Юга»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План 1 </a:t>
                      </a:r>
                      <a:r>
                        <a:rPr lang="ru-RU" sz="900" b="1" u="none" strike="noStrike" dirty="0" err="1">
                          <a:effectLst/>
                        </a:rPr>
                        <a:t>пг</a:t>
                      </a:r>
                      <a:r>
                        <a:rPr lang="ru-RU" sz="900" b="1" u="none" strike="noStrike" dirty="0">
                          <a:effectLst/>
                        </a:rPr>
                        <a:t> 2018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Факт 1 </a:t>
                      </a:r>
                      <a:r>
                        <a:rPr lang="ru-RU" sz="900" b="1" u="none" strike="noStrike" dirty="0" err="1">
                          <a:effectLst/>
                        </a:rPr>
                        <a:t>пг</a:t>
                      </a:r>
                      <a:r>
                        <a:rPr lang="ru-RU" sz="900" b="1" u="none" strike="noStrike" dirty="0">
                          <a:effectLst/>
                        </a:rPr>
                        <a:t> 2018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Освоение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Ввод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Освоение кап. Вложений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Ввод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млн. руб.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МВА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Км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млн. руб.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МВА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Км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Итого по ПАО «МРСК Юга»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241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425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3.532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>
                          <a:effectLst/>
                        </a:rPr>
                        <a:t>64.188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529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219%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639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151%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16.785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475%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182.598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284%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«Астраханьэнерго»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2.412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19.456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174%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4.382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182%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95.186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489%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«Волгоградэнерго»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0.160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13.623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165%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2.360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1475%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6.358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47%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«</a:t>
                      </a:r>
                      <a:r>
                        <a:rPr lang="ru-RU" sz="1000" b="1" u="none" strike="noStrike" dirty="0" err="1">
                          <a:effectLst/>
                        </a:rPr>
                        <a:t>Калмэнерго</a:t>
                      </a:r>
                      <a:r>
                        <a:rPr lang="ru-RU" sz="1000" b="1" u="none" strike="noStrike" dirty="0">
                          <a:effectLst/>
                        </a:rPr>
                        <a:t>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0.000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0.000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854%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1129%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0.250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4.203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«Ростовэнерго»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0.960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31.109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386%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146%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9.793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1020%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76.850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247%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Исполнительный аппарат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10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"Кубаньэнерго"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731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66784"/>
              </p:ext>
            </p:extLst>
          </p:nvPr>
        </p:nvGraphicFramePr>
        <p:xfrm>
          <a:off x="395536" y="634751"/>
          <a:ext cx="8514805" cy="5542213"/>
        </p:xfrm>
        <a:graphic>
          <a:graphicData uri="http://schemas.openxmlformats.org/drawingml/2006/table">
            <a:tbl>
              <a:tblPr/>
              <a:tblGrid>
                <a:gridCol w="893162"/>
                <a:gridCol w="6100387"/>
                <a:gridCol w="760628"/>
                <a:gridCol w="760628"/>
              </a:tblGrid>
              <a:tr h="3118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Инвестиционный проект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за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2018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409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ПАО "МРСК Юга"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16.785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182.598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315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4.382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95.186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 232 ВЛ-10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ф.13 ПС 110/35/10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Камышово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насосной станции «Зареченская» расположенной в Лиманском р-не, Астраханской обл. (ориентировочная протяженность ЛЭП - 0.05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0.050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двух КЛ-6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РУ-6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РП 25, ф. 610, 629 ПС 110/10-6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Царевская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многоэтажных жилых домов по ул. Бакинская и ул. Плещеева, Кировский р-н, г. Астрахань. (ориентировочная протяженность ЛЭП - 0.63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0.674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 5 отпайки 7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4 ПС 110/6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Покровка для электроснабжения подсобных помещений в г. Ахтубинск,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Ахтубинский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р-н, Астраханская область (ориентировочная протяженность ЛЭП - 0.02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0.020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двух КЛ-0,4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РУ-0,4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ТП-908, ф. 50,51 ПС 110/10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-Кили для электроснабжения детского сада по ул. Бабаевского, Ленинский район, г. Астрахань (ориентировочная протяженность – 2х0,06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0.184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1.233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3.967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1.816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41.773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ВЛ 6кВ РП 10-ТП 82 (ф.624 ПС Городская), ВЛ 0,4кВ РП 10 из границ строительной  площадки по ул. Круглова/ ул. Вагнера/ ул. Грузинская, Кировский район, г. Астрахань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0.267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ф. 3 ПС Октябрьская ЗРУ-6 кВ - ТП 556 - ТП 269 (ориентировочная протяженность ЛЭП - 3.27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3.273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КТП-213 ф.10 ПС 110/10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Красный Яр, с.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Байбек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Красноярский  район,   Астраханская область. (ориентировочная протяженность- 1,244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1.244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Бесхозные сети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1.333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43.734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15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2.360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6.358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0.263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1.710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ЛЭП-10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отпайкой от ВЛ-10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№29 ПС 110/10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«Городская-2» для электроснабжения здания производственных помещений  ООО «Март», расположенного в Волгоградской области, г. Волжский, ул. Александрова, 58б, Волжский РЭС»  (ориентировочная протяженность ЛЭП - 0,3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0.301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ВЛ-10 кВ отпайкой от ВЛ-10 кВ №1 ПС 110/10 кВ «Степная» для электроснабжения полевого стана, расположенного в Волгоградской области, Городищенский район, территория администрации Россошинского сельского поселения, Городищенский РЭС» (34-1-15-00219377)  (ориентировочная протяженность ЛЭП - 0,02 км)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0.012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(ориентировочной протяженностью 0,02 км) отпайкой от ВЛ-10 кВ №5-12 ПС 110/10 кВ «Ярыженская» для электроснабжения механизированных складов ангарного типа, расположенных в Волгоградской области, Новониколаевский район, х. Куликовский, Новониколаевский РЭС» (34-2-17-00321795)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0.010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0.500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4.325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ТП, РП 6-10/0,4 кВ, ПС 35-110 кВ (объекты ремонтной программы) (594 единицы)</a:t>
                      </a:r>
                    </a:p>
                  </a:txBody>
                  <a:tcPr marL="100159" marR="3710" marT="3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1.597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535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94012"/>
              </p:ext>
            </p:extLst>
          </p:nvPr>
        </p:nvGraphicFramePr>
        <p:xfrm>
          <a:off x="251521" y="510359"/>
          <a:ext cx="8424935" cy="5666601"/>
        </p:xfrm>
        <a:graphic>
          <a:graphicData uri="http://schemas.openxmlformats.org/drawingml/2006/table">
            <a:tbl>
              <a:tblPr/>
              <a:tblGrid>
                <a:gridCol w="886735"/>
                <a:gridCol w="6056495"/>
                <a:gridCol w="726550"/>
                <a:gridCol w="755155"/>
              </a:tblGrid>
              <a:tr h="2664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0.250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4.203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-во лин.отв-ния10кВ от опоры №46/1 по ВЛ10кВ 2-й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-н от ПС35кВГородовиковская, объектТП10/04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кВ,питающее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адм.зд.ИПКравченкоМН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ор.пр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ЛЭП 0,062км)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0.041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0.250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1.130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3.032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64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9.793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76.850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ЛЭП 110 кВ в левобережной части г. Ростова-на-Дону под полотном автомобильной дороги в створе мостового перехода пр. Ворошиловского (ориентировочная протяженность ЛЭП - 1.169 км)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2.616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ПС 110/35/10/6 кВ БГ-2 в части замены ТСН-6 кВ №1 (количество ТСН-1  шт, трансформаторная мощность   0,1 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0.100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КЛ-10кВ от 2-х ячеек ЗРУ 10 кВ ПС А-26 для технологического присоединения энергопринимающих устройств ООО «Астон»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1.714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отпаечной ВЛ-10кВ от опоры 10 кВ № 5-17 ВЛ-10кВ № 107Н ПС 110/6/10кВ НС-1 для технологического присоединения дачных домиков, садового оборудования ДНТ «Задонье» Азовского района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0.645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 2-х новых  ТП 6/0,4кВ,  строительство 2-х КЛ 6кВ от ТП-6/0,4кВ (строящейся по договору №152137/25/12 от 14.06.2012 г.) до новых ТП 6/0,4кВ (ФСБ РФ, МКД по адресу пер. 1-й Новый, 14-3)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0.500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0.290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1.745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8.908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2.238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34.999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 ВЛ-10 кВ №3 ПС Хлебодарненская с. Хлебодарное Целинского района Ростовской области (ориентировочная протяженность ЛЭП - 4.57 км)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4.570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"Реконструкция ВЛ-0,4кВ от КТП №160,161,487 п.Интернациональный (ориентировочная протяженность ЛЭП - 14.08 км)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0.410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7.000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3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от КТП № 55, КТП № 158  по ВЛ-10 кВ №1019 с заменой КТП № 55, КТП № 158 и установкой дополнительной КТП с отпайкой 10 кВ  в х. Победа Азовского района (ориентировочная протяженность ЛЭП - 7.445км;трансформаторная мощность - 0,480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0.900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7.020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  ВЛ-0,4кВ  от  КТП №112, КТП №121  в х. Ракитный  Зерноградского  района (ориентировочная протяженность ЛЭП - 9.088 км; трансформаторная мощность - 0.36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0.360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9.088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кВ с заменой корпусов и трансформаторов в Семикаракорском р-не, Ростовской области (количество ТП 3 шт, трансформаторная мощность 0,36   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0.360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10(6)/0,4 кВ с заменой корпусов трансформаторов в Аксайском р-не, Ростовской области (количество ТП 9 шт, трансформаторная мощность   2,04 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2.160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кВ №83 и ТП 10/0,4 кВ №153 с заменой трансформаторов в Багаевском р-не, Ростовской области (количество ТП 2 шт, трансформаторная мощность   0,185  МВА)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0.290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1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6/0,4 кВ №58 КЛ 6 кВ №12 ПС 110/6 кВ Т-5 с заменой трансформатора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0.630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1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"Техническое перевооружение КТП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№245, мощностью 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Каргинская"</a:t>
                      </a:r>
                    </a:p>
                  </a:txBody>
                  <a:tcPr marL="112751" marR="4176" marT="41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0.100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833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500"/>
            <a:ext cx="7127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Казак Н.В. 8 (863) 307-09-14,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kazaknv@mrsk-yuga.ru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88063"/>
              </p:ext>
            </p:extLst>
          </p:nvPr>
        </p:nvGraphicFramePr>
        <p:xfrm>
          <a:off x="629491" y="980728"/>
          <a:ext cx="8061325" cy="4660341"/>
        </p:xfrm>
        <a:graphic>
          <a:graphicData uri="http://schemas.openxmlformats.org/drawingml/2006/table">
            <a:tbl>
              <a:tblPr/>
              <a:tblGrid>
                <a:gridCol w="1062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9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Апреля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Арбитражный суд по Астраханской области подтвердил законность требований астраханского филиала ПАО «МРСК Юга», предъявляемых к учету электроэнергии, а также отсутствие прав у государственных надзорных органов вмешиваться в оперативно-хозяйственную деятельность организаций. По всем выявленным случаям безучетного и бездоговорного потребления составляются акты, на основании которых, в соответствии с законом, виновные обязаны возместить убытки энергокомпании и заплатить штраф. Некоторые потребители, стремясь уклониться от выплат возмещения убытков и штрафов, пытаясь обжаловать правомерность составленных энергетиками актов, используют свое право обратиться в надзорные органы.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Рассмотрев предоставленные доказательства, в том числе фото и видео материалы, Астраханский арбитражный суд признал решения УФАС и Прокуратуры Енотаевского района незаконными. Более того, суд также подтвердил отсутствие прав у государственных надзорных органов вмешиваться в оперативно-хозяйственную деятельность энергетической компании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95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Апреля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За последний месяц волгоградский филиал ПАО «МРСК Юга» присоединил к своим сетям зернохранилище в Ленинском районе Волгоградской области, складские помещения предприятия, занимающегося производством нефтегазового оборудования и мусороперерабатывающий завод в городе-спутнике Волгограда – Волжском.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Апреля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ПАО «МРСК Юга» за три месяца 2018 года исполнили обязательства по 716 договорам на технологическое присоединение к электросетям компании, из них 420 договоров - на подключение индивидуальных жилых домов. Общая суммарная мощность, которая в ближайшее время будет предоставлена потребителям региона, составит 41,2 МВт. Почти 60% всех исполненных договоров - на подключение индивидуальных жилых домов по всему Астраханскому региону.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Апреля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Калмыкии 45 юных читателей Национальной библиотеки РК им. Амур-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познакомились с правилами электробезопасности. Увлекательный урок для ребят провели энергетики калмыцкого филиала МРСК Юга, которые рассказали, чем опасен невидимый ток, почему опасно приближаться к оборванному проводу и как правильно обращаться с бытовыми электроприборами.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Крупные хищения электроэнергии пресекли сотрудники департамента безопасности ПАО «МРСК Юга» (входит в группу компаний «Россети») в Астраханской и Волгоградской областях. Теперь недобросовестные потребители должны возместить нанесенный ущерб на сумму свыше 8,7 млн рублей и оплатить штрафы.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1936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70241"/>
              </p:ext>
            </p:extLst>
          </p:nvPr>
        </p:nvGraphicFramePr>
        <p:xfrm>
          <a:off x="604734" y="887970"/>
          <a:ext cx="8061325" cy="5068033"/>
        </p:xfrm>
        <a:graphic>
          <a:graphicData uri="http://schemas.openxmlformats.org/drawingml/2006/table">
            <a:tbl>
              <a:tblPr/>
              <a:tblGrid>
                <a:gridCol w="1014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6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378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Специалистам ПАО «МРСК Юга» во время прохождения осенне-зимнего периода 2017/2018 годов удалось существенно улучшить показатели надежности электроснабжения. По сравнению с прошлым периодом количество аварий в сетях МРСК Юга за время ОЗП 2017/2018 гг. снизилось на 14%, средняя длительность перерывов электроснабжения потребителей при технологических нарушениях сократилась на 18% и составила 2,2 часа при установленном регламентном сроке не более 3 часов. Эти данные были озвучены в ходе всероссийского совещания «Об итогах прохождения субъектами электроэнергетики осенне-зимнего периода 2017 – 2018 годов» в Москве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5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мая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первый квартал текущего года ПАО «МРСК Юга» взыскала с должников 1,2 млрд рублей за услуги по передаче электроэнергии. Еще 236 исков на сумму 9,4 млрд рублей находятся на рассмотрении в судах различной инстанции.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Наибольшая доля взыскиваемых долгов приходится на Волгоградскую (43,6%) и Ростовскую (33%) области.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58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Мая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было отмечено дипломами Министерства энергетики России за проект по привлечению и удержанию молодых специалистов и за активное проведение социальной политики.</a:t>
                      </a:r>
                      <a:r>
                        <a:rPr lang="ru-RU" sz="10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стала лучшей среди 43 крупнейших энергетических компаний страны. Победу в конкурсе обеспечила «Программа по привлечению и удержанию молодых кадров ПАО «МРСК Юга» в сельской местности». Проект был признан лучшим в номинациях конкурса: «Молодежная политика», «Социальная поддержка работников и их семей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6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Мая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Накануне Дня Победы, в волгоградском международном аэропорту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Гумрак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состоялось открытие нового терминала внутренних линий, завершающее второй этап реконструкции аэропортового комплекса города-героя. Электроснабжение обновленного авиаузла обеспечила подстанция «Аэропорт» волгоградского филиала ПАО «МРСК Юга». Мощность технологического присоединения составила 1,5 МВт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54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Мая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калмыцкого филиала МРСК Юга выполнили необходимые работы для электроснабжения международного фольклорно-этнографического фестиваля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Ойрад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тумэн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Калмыкии.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ходе подготовки электросетевого хозяйства к предстоящим осенне-зимним нагрузкам специалисты волгоградского филиала ПАО «МРСК Юга» завершили капитальный ремонт подстанции класса 110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«Ивановская» – одного из основных источников электроснабжения для потребителей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Светлоярского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Волгоградской области и Волго-Донского судоходного канала.  Повышение качества электроснабжения почувствовали несколько тысяч жителей поселков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Солянка, Ивановка,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Чапурники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Червленое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Светлоярского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области – оно также зависит от стабильной работы ПС «Ивановская». От этой подстанции получают электроэнергию и детские сады, и школы, четыре дачных массива, крупное тепличное хозяйство.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4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168"/>
              </p:ext>
            </p:extLst>
          </p:nvPr>
        </p:nvGraphicFramePr>
        <p:xfrm>
          <a:off x="604734" y="1124745"/>
          <a:ext cx="8061326" cy="4891106"/>
        </p:xfrm>
        <a:graphic>
          <a:graphicData uri="http://schemas.openxmlformats.org/drawingml/2006/table">
            <a:tbl>
              <a:tblPr/>
              <a:tblGrid>
                <a:gridCol w="942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8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Мая 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Астраханский филиал ПАО «МРСК Юга» принял в сеть электроэнергию с солнечной электростанции «Нива», расположенной в Приволжском районе Астраханской области. Торжественное открытие солнечной электростанции «Нива» состоялось 21 мая.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1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открывает центр оценки квалификаций электроэнергетики. АНО «Южный межрегиональный центр квалификаций электроэнергетики» создан по инициативе МРСК Юга и будет заниматься независимой оценкой персонала организаций энергетики, а также выпускников профессиональных образовательных учреждений в Южном и Приволжском федеральных округах.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цель проекта - получение реальной оценки качества подготовки, уровня компетентности, профессиональной пригодности работников предприятий, увеличение доли сертифицированных специалистов электросетевого комплекса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1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официальном сайте ПАО «МРСК Юга» начал работу интернет-форум, на котором потребители могут получить оперативную информацию от специалистов компании по вопросам потребления, учета электроэнергии и технологического присоединения. Интернет-площадка для потребителей создана в МРСК Юга с целью дальнейшего развития клиентоориентированности компании, повышения доступности услуг и сервисов.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волгоградского филиала ПАО «МРСК Юга» в короткие сроки выполнили комплекс технических мероприятий для подключения строительной площадки храма Преображения Господня и небольшой часовни к электросети. Храм будет возведен в поселке Вишневая Балка Краснооктябрьского района в историческом месте направления главного удара немецко-фашистских войск во время Сталинградской битвы.   На территории храма планируется создание семейно-досугового центра, который объединит воскресную школу, библиотеку, православный детский театр, детскую игровую площадку.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специалиста ключевых специальностей филиалов ПАО «МРСК Юга» в рамках реализации программы корпоративной поддержки работников компании по улучшению жилищных условий уже получили компенсацию ипотечных процентов за прошедший год.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137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906602" y="18864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35426"/>
              </p:ext>
            </p:extLst>
          </p:nvPr>
        </p:nvGraphicFramePr>
        <p:xfrm>
          <a:off x="539552" y="908720"/>
          <a:ext cx="7965912" cy="4932856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Мая 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Необычный урок электробезопасности прошел в школе-интернате станицы Слащевской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Кумылженского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района. Его провели байкеры во главе с вице-президентом Михайловского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байкерского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клуба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Sapiens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Владимиром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Казменкиным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своему основному роду деятельности являющимся начальником отдела производственной безопасности «Михайловских электрических сетей» волгоградского филиала ПАО «МРСК Юга».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ПАО «МРСК Юга» Борис Эбзеев принял участие в выездном совещании на стадионе «Ростов-Арена», которое провел заместитель министра энергетики Российской Федерации Андрей Черезов. Участники обсудили вопросы обеспечения надежного и бесперебойного электроснабжения объектов, задействованных в проведении чемпионата мира по футболу FIFA 2018 в Ростове-на-Дону.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директор ПАО «МРСК Юга» Борис Эбзеев и губернатор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области Андрей Бочаров обсудили направления сотрудничества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электросетевои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компании 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власти. Обсуждались перспективы электросетевого комплекса и ход реализации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инвестиционнои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программы, тарифные перспективы и участие МРСК Юга в социальных проектах. В частности, сетевая компания окажет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содействие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реализации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программы «Жильё для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семьи»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Волгоградскои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области.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ПАО «МРСК Юга» состоялось годовое Общее собрание акционеров, на котором обсудили основные направления деятельности компании и достигнутые результаты в прошедшем году.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июня ПАО «МРСК Юга» принимала у себя делегацию крупнейшей энергетической южнокорейской компании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(KEPCO), занимающейся производством, передачей и распределением электроэнергии, а также развитием электроэнергетических проектов, в том числе в области тепловой, ветровой и атомной энергии.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Неправомерность постановления Волгоградского УФАС о наложении административного штрафа в размере 600 тыс. рублей на волгоградский филиал ПАО «МРСК Юга» подтвердил арбитражный суд апелляционной инстанции.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248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2621" y="748815"/>
            <a:ext cx="87137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/>
              <a:t>6 117 813 941,7</a:t>
            </a:r>
            <a:r>
              <a:rPr lang="ru-RU" altLang="ru-RU" sz="1300" dirty="0"/>
              <a:t> руб. и разделен на </a:t>
            </a:r>
            <a:r>
              <a:rPr lang="ru-RU" altLang="ru-RU" sz="1300" b="1" dirty="0"/>
              <a:t>61 178 139 417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</a:t>
            </a:r>
            <a:r>
              <a:rPr lang="ru-RU" altLang="ru-RU" sz="1300" dirty="0" smtClean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/>
              <a:t>Обществом размещено 69 039 057 177 обыкновенных именных бездокументарных акций номинальной стоимостью 0,1 руб.</a:t>
            </a:r>
            <a:endParaRPr lang="ru-RU" altLang="ru-RU" sz="13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62581" y="1736283"/>
            <a:ext cx="6538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30.06.2018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/>
              <a:t>от количества размещенных акций ПАО «МРСК Юга»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59271"/>
              </p:ext>
            </p:extLst>
          </p:nvPr>
        </p:nvGraphicFramePr>
        <p:xfrm>
          <a:off x="508040" y="2459884"/>
          <a:ext cx="8362950" cy="3109597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3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 физические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9139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1 413 089 604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9 958 822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-юридические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67 620 723 747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14 679 891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69 125 536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неустановленных лиц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5 243 826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u="sng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9232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69 039 057 177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10163353"/>
              </p:ext>
            </p:extLst>
          </p:nvPr>
        </p:nvGraphicFramePr>
        <p:xfrm>
          <a:off x="1752600" y="1519238"/>
          <a:ext cx="56388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5380" y="3141269"/>
            <a:ext cx="844232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Динамика цены 1 акции ПАО «МРСК Юга» за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6 месяцев 2018г</a:t>
            </a: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. (по данным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Московская Биржа)</a:t>
            </a:r>
            <a:endParaRPr lang="ru-RU" altLang="ru-RU" sz="1200" dirty="0">
              <a:solidFill>
                <a:srgbClr val="66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63175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5" y="3699554"/>
            <a:ext cx="78348" cy="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7114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95689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005" y="3820247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14005" y="4056628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Индекс ММВБ Энергетика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663747"/>
            <a:ext cx="8709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допущены к обращению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03.07.2008 года.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MRKYG) и «RTS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MRKY). 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12.07.2010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торгуются на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Московская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биржа: с 12.07.2010 по 08.06.2013 -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Котировальном списке «Б»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20.11.2011 включительно – MRKA, с 21.11.2011 – MRKY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09.06.2013, в 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года, акции Общества включены во второй уровень Списка ценных бумаг, допущенных к торгам в ПАО Московская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биржа; с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26.02.2018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«МРСК Юга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переведены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«Второй уровень» в раздел «Третий уровень» Списка ценных бумаг, допущенных к торгам в ПАО Московская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Рыночная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Общества по состоянию на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30.06.2018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ПАО Московская биржа составила: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4 087 112 184,88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Сделки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совершенные с акциями ПАО «МРСК Юга» на фондовых биржах за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г.: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биржа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17 825 сделок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192,505 млн.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631745" y="6433703"/>
            <a:ext cx="42628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</a:p>
        </p:txBody>
      </p:sp>
      <p:pic>
        <p:nvPicPr>
          <p:cNvPr id="10246" name="Picture 6" descr="http://chart.rsf.ru/superchart/chart/?conf=me_ru&amp;w=690&amp;h=280&amp;referer=http://mrsk-yuga.ru/&amp;d1=2018-01-01&amp;d2=2018-06-30&amp;lastUpdated=2018-07-27%2015:09&amp;type=4&amp;series=MICEX.SOID,micex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423"/>
            <a:ext cx="4856814" cy="19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hart.rsf.ru/superchart/chart/?conf=me_ru&amp;w=690&amp;h=170&amp;referer=http://mrsk-yuga.ru/&amp;d1=2018-01-01&amp;d2=2018-06-30&amp;lastUpdated=2018-07-27%2015:09&amp;type=2&amp;series=MICEX.SOID&amp;main=MICEX.SOID&amp;target=chartingTool&amp;id=chart.Volume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93" y="5181118"/>
            <a:ext cx="4409007" cy="10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9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4733</Words>
  <Application>Microsoft Office PowerPoint</Application>
  <PresentationFormat>Экран (4:3)</PresentationFormat>
  <Paragraphs>976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Roboto Condensed</vt:lpstr>
      <vt:lpstr>Tahoma</vt:lpstr>
      <vt:lpstr>Times New Roman</vt:lpstr>
      <vt:lpstr>11_Специальное оформление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Казак Наталья Васильевна</cp:lastModifiedBy>
  <cp:revision>77</cp:revision>
  <cp:lastPrinted>2018-07-30T07:09:20Z</cp:lastPrinted>
  <dcterms:created xsi:type="dcterms:W3CDTF">2016-08-24T12:57:42Z</dcterms:created>
  <dcterms:modified xsi:type="dcterms:W3CDTF">2018-07-30T08:02:12Z</dcterms:modified>
</cp:coreProperties>
</file>